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9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0.xml" ContentType="application/vnd.openxmlformats-officedocument.theme+xml"/>
  <Override PartName="/ppt/slideLayouts/slideLayout34.xml" ContentType="application/vnd.openxmlformats-officedocument.presentationml.slideLayout+xml"/>
  <Override PartName="/ppt/theme/theme11.xml" ContentType="application/vnd.openxmlformats-officedocument.theme+xml"/>
  <Override PartName="/ppt/slideLayouts/slideLayout35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805" r:id="rId2"/>
    <p:sldMasterId id="2147483655" r:id="rId3"/>
    <p:sldMasterId id="2147483665" r:id="rId4"/>
    <p:sldMasterId id="2147483660" r:id="rId5"/>
    <p:sldMasterId id="2147483672" r:id="rId6"/>
    <p:sldMasterId id="2147483815" r:id="rId7"/>
    <p:sldMasterId id="2147483817" r:id="rId8"/>
    <p:sldMasterId id="2147483827" r:id="rId9"/>
    <p:sldMasterId id="2147483830" r:id="rId10"/>
    <p:sldMasterId id="2147483834" r:id="rId11"/>
    <p:sldMasterId id="2147483836" r:id="rId12"/>
  </p:sldMasterIdLst>
  <p:notesMasterIdLst>
    <p:notesMasterId r:id="rId23"/>
  </p:notesMasterIdLst>
  <p:handoutMasterIdLst>
    <p:handoutMasterId r:id="rId24"/>
  </p:handoutMasterIdLst>
  <p:sldIdLst>
    <p:sldId id="259" r:id="rId13"/>
    <p:sldId id="260" r:id="rId14"/>
    <p:sldId id="261" r:id="rId15"/>
    <p:sldId id="262" r:id="rId16"/>
    <p:sldId id="266" r:id="rId17"/>
    <p:sldId id="263" r:id="rId18"/>
    <p:sldId id="267" r:id="rId19"/>
    <p:sldId id="268" r:id="rId20"/>
    <p:sldId id="264" r:id="rId21"/>
    <p:sldId id="269" r:id="rId22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372"/>
    <a:srgbClr val="3BB3E5"/>
    <a:srgbClr val="F5EA60"/>
    <a:srgbClr val="004A97"/>
    <a:srgbClr val="FF8200"/>
    <a:srgbClr val="8CC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393"/>
  </p:normalViewPr>
  <p:slideViewPr>
    <p:cSldViewPr snapToGrid="0" snapToObjects="1">
      <p:cViewPr varScale="1">
        <p:scale>
          <a:sx n="81" d="100"/>
          <a:sy n="81" d="100"/>
        </p:scale>
        <p:origin x="126" y="6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0BCD0-987C-4AC7-A604-2B74BB8F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62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B2B9-1C6E-B04C-BE37-21A582505595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 dirty="0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D3FA-2408-F140-8A24-61F0C51B42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6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184012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52048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9940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124640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01158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3250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6086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3517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84794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97747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2553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0247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43201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61862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1201" y="-2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47862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34946" y="0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42946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6445386" y="-1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9037386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69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409435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55282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9745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998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"/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</p:sp>
      <p:sp>
        <p:nvSpPr>
          <p:cNvPr id="15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</p:sp>
      <p:sp>
        <p:nvSpPr>
          <p:cNvPr id="17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</p:sp>
      <p:sp>
        <p:nvSpPr>
          <p:cNvPr id="18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</p:sp>
      <p:sp>
        <p:nvSpPr>
          <p:cNvPr id="19" name="Rechthoek 18"/>
          <p:cNvSpPr/>
          <p:nvPr userDrawn="1"/>
        </p:nvSpPr>
        <p:spPr>
          <a:xfrm>
            <a:off x="3141133" y="0"/>
            <a:ext cx="5943600" cy="6253935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3657600" y="2410063"/>
            <a:ext cx="4921743" cy="357163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1" name="Titel 5"/>
          <p:cNvSpPr>
            <a:spLocks noGrp="1"/>
          </p:cNvSpPr>
          <p:nvPr>
            <p:ph type="title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cxnSp>
        <p:nvCxnSpPr>
          <p:cNvPr id="22" name="Rechte verbindingslijn 21"/>
          <p:cNvCxnSpPr/>
          <p:nvPr userDrawn="1"/>
        </p:nvCxnSpPr>
        <p:spPr>
          <a:xfrm flipH="1">
            <a:off x="3688422" y="789600"/>
            <a:ext cx="4879507" cy="117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5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55097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41085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81339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60649" y="3104666"/>
            <a:ext cx="2626732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633519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05847" y="3104666"/>
            <a:ext cx="2654802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095" y="0"/>
            <a:ext cx="2640306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02208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291966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7141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04355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+ 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7" y="704084"/>
            <a:ext cx="10891923" cy="59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89192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829007"/>
            <a:ext cx="10891697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50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0828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1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98904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938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8268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80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3">
            <a:extLst>
              <a:ext uri="{FF2B5EF4-FFF2-40B4-BE49-F238E27FC236}">
                <a16:creationId xmlns:a16="http://schemas.microsoft.com/office/drawing/2014/main" id="{973F3E64-45F5-6E47-BF8C-77239A76A1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1" name="Tijdelijke aanduiding voor afbeelding 3">
            <a:extLst>
              <a:ext uri="{FF2B5EF4-FFF2-40B4-BE49-F238E27FC236}">
                <a16:creationId xmlns:a16="http://schemas.microsoft.com/office/drawing/2014/main" id="{46CDCD91-F1AE-3346-9CED-D53A23D6CA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3" name="Tijdelijke aanduiding voor afbeelding 3">
            <a:extLst>
              <a:ext uri="{FF2B5EF4-FFF2-40B4-BE49-F238E27FC236}">
                <a16:creationId xmlns:a16="http://schemas.microsoft.com/office/drawing/2014/main" id="{1BC73371-32A4-EF40-88CD-FFDE196524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6" name="Tijdelijke aanduiding voor afbeelding 3">
            <a:extLst>
              <a:ext uri="{FF2B5EF4-FFF2-40B4-BE49-F238E27FC236}">
                <a16:creationId xmlns:a16="http://schemas.microsoft.com/office/drawing/2014/main" id="{36FD08B3-27DF-3045-BB21-9AE9B9AADD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/>
          <p:cNvSpPr/>
          <p:nvPr userDrawn="1"/>
        </p:nvSpPr>
        <p:spPr>
          <a:xfrm>
            <a:off x="3147896" y="-1"/>
            <a:ext cx="5929736" cy="6253936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1722088D-55D4-1A4F-8460-7D25A386C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titel te bewerken</a:t>
            </a:r>
            <a:endParaRPr lang="nl-NL" dirty="0"/>
          </a:p>
        </p:txBody>
      </p:sp>
      <p:sp>
        <p:nvSpPr>
          <p:cNvPr id="14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751909"/>
            <a:ext cx="4921743" cy="3125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34082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44829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9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46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39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5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86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82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3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smtClean="0"/>
              <a:t>Hoofdstuk 1 </a:t>
            </a:r>
            <a:r>
              <a:rPr lang="nl-NL" dirty="0" smtClean="0"/>
              <a:t>DGS</a:t>
            </a:r>
          </a:p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148167" y="4193177"/>
            <a:ext cx="9911165" cy="564803"/>
          </a:xfrm>
        </p:spPr>
        <p:txBody>
          <a:bodyPr/>
          <a:lstStyle/>
          <a:p>
            <a:r>
              <a:rPr lang="nl-NL" dirty="0" smtClean="0"/>
              <a:t>FF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2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-75188"/>
            <a:ext cx="12192000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482788"/>
            <a:ext cx="12191999" cy="4395725"/>
          </a:xfrm>
        </p:spPr>
        <p:txBody>
          <a:bodyPr/>
          <a:lstStyle/>
          <a:p>
            <a:r>
              <a:rPr lang="nl-NL" dirty="0" smtClean="0"/>
              <a:t>Bedrijfsuitgaven en privé-uitgaven.</a:t>
            </a:r>
          </a:p>
          <a:p>
            <a:endParaRPr lang="nl-NL" dirty="0" smtClean="0"/>
          </a:p>
          <a:p>
            <a:pPr marL="457200" indent="-457200">
              <a:buFontTx/>
              <a:buChar char="-"/>
            </a:pPr>
            <a:r>
              <a:rPr lang="nl-NL" dirty="0" smtClean="0"/>
              <a:t>Privé-uitgaven zijn geen kosten.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 smtClean="0"/>
              <a:t>Meestal wordt geld overgemaakt vanuit een bedrijfsbankrekening naar een </a:t>
            </a:r>
            <a:r>
              <a:rPr lang="nl-NL" dirty="0" err="1" smtClean="0"/>
              <a:t>privé-rekening</a:t>
            </a:r>
            <a:r>
              <a:rPr lang="nl-NL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02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094264" y="-75188"/>
            <a:ext cx="10003472" cy="1482788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101638" y="1449977"/>
            <a:ext cx="10003472" cy="4428536"/>
          </a:xfrm>
        </p:spPr>
        <p:txBody>
          <a:bodyPr/>
          <a:lstStyle/>
          <a:p>
            <a:r>
              <a:rPr lang="nl-NL" altLang="nl-NL" dirty="0" smtClean="0"/>
              <a:t>Als we het over economie hebben, dan hebben we het over inkomsten, uitgaven. Voor de belasting houden we daarom een boekhouding bij.</a:t>
            </a:r>
          </a:p>
          <a:p>
            <a:r>
              <a:rPr lang="nl-NL" altLang="nl-NL" b="1" dirty="0" smtClean="0"/>
              <a:t>Fiscale </a:t>
            </a:r>
            <a:r>
              <a:rPr lang="nl-NL" altLang="nl-NL" b="1" dirty="0"/>
              <a:t>boekhouding.</a:t>
            </a:r>
          </a:p>
          <a:p>
            <a:r>
              <a:rPr lang="nl-NL" altLang="nl-NL" dirty="0" smtClean="0"/>
              <a:t>Op </a:t>
            </a:r>
            <a:r>
              <a:rPr lang="nl-NL" altLang="nl-NL" dirty="0"/>
              <a:t>een agrarisch bedrijf is altijd veel te doen. Vaak zijn er ook nog neveninkomsten (partner werkt elders of een </a:t>
            </a:r>
            <a:r>
              <a:rPr lang="nl-NL" altLang="nl-NL" dirty="0" err="1"/>
              <a:t>boerderijwinkel</a:t>
            </a:r>
            <a:r>
              <a:rPr lang="nl-NL" altLang="nl-NL" dirty="0"/>
              <a:t>). Op die manier krijgt het gezin inkomen</a:t>
            </a:r>
            <a:r>
              <a:rPr lang="nl-NL" altLang="nl-NL" dirty="0" smtClean="0"/>
              <a:t>.</a:t>
            </a:r>
          </a:p>
          <a:p>
            <a:endParaRPr lang="nl-NL" altLang="nl-NL" dirty="0"/>
          </a:p>
          <a:p>
            <a:r>
              <a:rPr lang="nl-NL" altLang="nl-NL" b="1" dirty="0" smtClean="0"/>
              <a:t>Maak opdracht 1.</a:t>
            </a:r>
            <a:endParaRPr lang="nl-NL" altLang="nl-NL" b="1" dirty="0"/>
          </a:p>
        </p:txBody>
      </p:sp>
    </p:spTree>
    <p:extLst>
      <p:ext uri="{BB962C8B-B14F-4D97-AF65-F5344CB8AC3E}">
        <p14:creationId xmlns:p14="http://schemas.microsoft.com/office/powerpoint/2010/main" val="2264802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88097"/>
            <a:ext cx="12192000" cy="1482788"/>
          </a:xfrm>
        </p:spPr>
        <p:txBody>
          <a:bodyPr/>
          <a:lstStyle/>
          <a:p>
            <a:r>
              <a:rPr lang="nl-NL" dirty="0" smtClean="0"/>
              <a:t>Inleiding.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658982"/>
            <a:ext cx="12191999" cy="4219531"/>
          </a:xfrm>
        </p:spPr>
        <p:txBody>
          <a:bodyPr/>
          <a:lstStyle/>
          <a:p>
            <a:r>
              <a:rPr lang="nl-NL" altLang="nl-NL" sz="2400" b="1" dirty="0" smtClean="0"/>
              <a:t>Waarom </a:t>
            </a:r>
            <a:r>
              <a:rPr lang="nl-NL" altLang="nl-NL" sz="2400" b="1" dirty="0"/>
              <a:t>een fiscale boekhouding</a:t>
            </a:r>
            <a:r>
              <a:rPr lang="nl-NL" altLang="nl-NL" sz="2400" b="1" dirty="0" smtClean="0"/>
              <a:t>?</a:t>
            </a:r>
            <a:endParaRPr lang="nl-NL" altLang="nl-NL" sz="2400" b="1" dirty="0"/>
          </a:p>
          <a:p>
            <a:r>
              <a:rPr lang="nl-NL" altLang="nl-NL" sz="2400" dirty="0"/>
              <a:t>Uit een fiscale boekhouding kan men de belastingaangifte halen. </a:t>
            </a:r>
            <a:r>
              <a:rPr lang="nl-NL" altLang="nl-NL" sz="2400" dirty="0" smtClean="0"/>
              <a:t>Hoofdstuk 2 gaat daar dieper op in.</a:t>
            </a:r>
          </a:p>
          <a:p>
            <a:r>
              <a:rPr lang="nl-NL" altLang="nl-NL" sz="2400" dirty="0" smtClean="0"/>
              <a:t>Om </a:t>
            </a:r>
            <a:r>
              <a:rPr lang="nl-NL" altLang="nl-NL" sz="2400" dirty="0"/>
              <a:t>een bedrijf te vergelijken met andere, is het beter om een bedrijfseconomische boekhouding te hebben. </a:t>
            </a:r>
            <a:r>
              <a:rPr lang="nl-NL" altLang="nl-NL" sz="2400" dirty="0" smtClean="0"/>
              <a:t>Enkele belangrijke verschillen met een fiscale boekhouding.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/>
              <a:t>Voor de fiscus schrijf je </a:t>
            </a:r>
            <a:r>
              <a:rPr lang="nl-NL" altLang="nl-NL" sz="2400" dirty="0" err="1" smtClean="0"/>
              <a:t>n.l</a:t>
            </a:r>
            <a:r>
              <a:rPr lang="nl-NL" altLang="nl-NL" sz="2400" dirty="0" smtClean="0"/>
              <a:t> sneller af (meer kosten die aftrekbaar zijn).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/>
              <a:t>Verder worden eigen arbeidskosten niet mee gerekend bij de belasting.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/>
              <a:t>Ook de rente over het eigen vermogen dat je in je bedrijf gestoken hebt, wordt niet meegenomen.</a:t>
            </a:r>
          </a:p>
          <a:p>
            <a:r>
              <a:rPr lang="nl-NL" altLang="nl-NL" sz="2400" b="1" dirty="0" smtClean="0"/>
              <a:t>Maak opdracht 2.</a:t>
            </a:r>
            <a:endParaRPr lang="nl-NL" altLang="nl-NL" sz="2400" b="1" dirty="0"/>
          </a:p>
          <a:p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5652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16405"/>
            <a:ext cx="12192001" cy="1482788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482788"/>
            <a:ext cx="12192000" cy="47351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altLang="nl-NL" dirty="0"/>
              <a:t>Niet alles is wat het lijkt. Een jonge ondernemende tuinder met veel schulden hoeft het helemaal niet slechter te doen dan een oudere tuinder met weinig schulden. </a:t>
            </a:r>
            <a:r>
              <a:rPr lang="nl-NL" altLang="nl-NL" dirty="0" smtClean="0"/>
              <a:t>Hij / zij heeft alleen geïnvesteerd en schrijft daarop af. De productie per m2 is waarschijnlijk meer omdat de technische staat van gebouwen en machines moderner is.</a:t>
            </a:r>
            <a:endParaRPr lang="nl-NL" altLang="nl-NL" dirty="0"/>
          </a:p>
          <a:p>
            <a:pPr>
              <a:lnSpc>
                <a:spcPct val="150000"/>
              </a:lnSpc>
            </a:pPr>
            <a:r>
              <a:rPr lang="nl-NL" b="1" dirty="0" smtClean="0"/>
              <a:t>Maak opdracht 3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290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16405"/>
            <a:ext cx="12192001" cy="1482788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482788"/>
            <a:ext cx="12192000" cy="473513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nl-NL" altLang="nl-NL" dirty="0" smtClean="0"/>
          </a:p>
          <a:p>
            <a:pPr>
              <a:lnSpc>
                <a:spcPct val="150000"/>
              </a:lnSpc>
            </a:pPr>
            <a:r>
              <a:rPr lang="nl-NL" altLang="nl-NL" dirty="0" smtClean="0"/>
              <a:t>Het </a:t>
            </a:r>
            <a:r>
              <a:rPr lang="nl-NL" altLang="nl-NL" dirty="0"/>
              <a:t>vergelijken van bedrijven gebeurt al eeuwen. Maar het is wel lastig. Een van de zaken die moeilijk te achterhalen zijn, is het eigen vermogen.</a:t>
            </a:r>
          </a:p>
          <a:p>
            <a:pPr>
              <a:lnSpc>
                <a:spcPct val="150000"/>
              </a:lnSpc>
            </a:pPr>
            <a:r>
              <a:rPr lang="nl-NL" b="1" smtClean="0"/>
              <a:t>Maak opdracht 4.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8057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31698"/>
            <a:ext cx="12192000" cy="45947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In de balans staan aan de linkerzijde: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Grond.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Gebouwen.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Machines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Voorraad.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Debiteuren (moeten jou nog betalen).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Positief saldo</a:t>
            </a:r>
            <a:endParaRPr lang="nl-NL" sz="2400" dirty="0"/>
          </a:p>
          <a:p>
            <a:pPr>
              <a:lnSpc>
                <a:spcPct val="150000"/>
              </a:lnSpc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8071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31698"/>
            <a:ext cx="12192000" cy="45947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In de balans staan aan de rechterzijde: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Eigen vermogen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Langlopende leningen.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Kortlopende leningen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Crediteuren (krijgen nog geld van je).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54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31698"/>
            <a:ext cx="12192000" cy="45947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Enkele punten balans: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Uit de balans zijn de eigen investeringen af te lezen als de balans 	links en rechts in balans gebracht wordt. 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Elk bedrijf maakt een beginbalans en een eindbalans.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Eindbalans vorig jaar is beginbalans dit jaar.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Bezittingen staan meestal met hun boekwaarde in de balans.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09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-75188"/>
            <a:ext cx="12192000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482788"/>
            <a:ext cx="12191999" cy="4395725"/>
          </a:xfrm>
        </p:spPr>
        <p:txBody>
          <a:bodyPr/>
          <a:lstStyle/>
          <a:p>
            <a:r>
              <a:rPr lang="nl-NL" dirty="0" smtClean="0"/>
              <a:t>Kosten duurzame productie middelen.</a:t>
            </a:r>
          </a:p>
          <a:p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 smtClean="0"/>
              <a:t>Afschrijving.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Rente.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Onderhoud.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Verzekering.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37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D2B8F816-62C4-4076-A610-53A6865A7CBF}"/>
    </a:ext>
  </a:extLst>
</a:theme>
</file>

<file path=ppt/theme/theme10.xml><?xml version="1.0" encoding="utf-8"?>
<a:theme xmlns:a="http://schemas.openxmlformats.org/drawingml/2006/main" name="1_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6F927DA-9BFB-42BF-A5DE-49C30E4F6F4F}"/>
    </a:ext>
  </a:extLst>
</a:theme>
</file>

<file path=ppt/theme/theme11.xml><?xml version="1.0" encoding="utf-8"?>
<a:theme xmlns:a="http://schemas.openxmlformats.org/drawingml/2006/main" name="1_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50182142-533E-4307-9471-C75CB2034AB6}"/>
    </a:ext>
  </a:extLst>
</a:theme>
</file>

<file path=ppt/theme/theme12.xml><?xml version="1.0" encoding="utf-8"?>
<a:theme xmlns:a="http://schemas.openxmlformats.org/drawingml/2006/main" name="1_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63742E62-CBD2-4DFF-A1E1-D5FD504A002E}"/>
    </a:ext>
  </a:extLst>
</a:theme>
</file>

<file path=ppt/theme/theme1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16471F97-A7CC-440D-86B1-C2A0AF2E2124}"/>
    </a:ext>
  </a:extLst>
</a:theme>
</file>

<file path=ppt/theme/theme3.xml><?xml version="1.0" encoding="utf-8"?>
<a:theme xmlns:a="http://schemas.openxmlformats.org/drawingml/2006/main" name="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CD1DBB27-5ADD-40E6-AD77-70B283552B69}"/>
    </a:ext>
  </a:extLst>
</a:theme>
</file>

<file path=ppt/theme/theme4.xml><?xml version="1.0" encoding="utf-8"?>
<a:theme xmlns:a="http://schemas.openxmlformats.org/drawingml/2006/main" name="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7CEB384-9F65-4471-847B-746ADF066766}"/>
    </a:ext>
  </a:extLst>
</a:theme>
</file>

<file path=ppt/theme/theme5.xml><?xml version="1.0" encoding="utf-8"?>
<a:theme xmlns:a="http://schemas.openxmlformats.org/drawingml/2006/main" name="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902D0FD5-5328-44FA-B20D-4F8EEE6D09E0}"/>
    </a:ext>
  </a:extLst>
</a:theme>
</file>

<file path=ppt/theme/theme6.xml><?xml version="1.0" encoding="utf-8"?>
<a:theme xmlns:a="http://schemas.openxmlformats.org/drawingml/2006/main" name="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87215CB-26F8-4045-8938-8C814F3EC848}"/>
    </a:ext>
  </a:extLst>
</a:theme>
</file>

<file path=ppt/theme/theme7.xml><?xml version="1.0" encoding="utf-8"?>
<a:theme xmlns:a="http://schemas.openxmlformats.org/drawingml/2006/main" name="1_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48D86C1C-7CFC-49BA-85E7-8D93064F9E92}"/>
    </a:ext>
  </a:extLst>
</a:theme>
</file>

<file path=ppt/theme/theme8.xml><?xml version="1.0" encoding="utf-8"?>
<a:theme xmlns:a="http://schemas.openxmlformats.org/drawingml/2006/main" name="1_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200678BF-11C0-463C-A6E1-F9F32FFAF1D8}"/>
    </a:ext>
  </a:extLst>
</a:theme>
</file>

<file path=ppt/theme/theme9.xml><?xml version="1.0" encoding="utf-8"?>
<a:theme xmlns:a="http://schemas.openxmlformats.org/drawingml/2006/main" name="1_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D708A05D-FEF1-448F-A33D-4F4E6566F0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CITAVERDE Powerpoint template Nieuwe Stijl</Template>
  <TotalTime>493</TotalTime>
  <Words>410</Words>
  <Application>Microsoft Office PowerPoint</Application>
  <PresentationFormat>Breedbeeld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12</vt:i4>
      </vt:variant>
      <vt:variant>
        <vt:lpstr>Diatitels</vt:lpstr>
      </vt:variant>
      <vt:variant>
        <vt:i4>10</vt:i4>
      </vt:variant>
    </vt:vector>
  </HeadingPairs>
  <TitlesOfParts>
    <vt:vector size="24" baseType="lpstr">
      <vt:lpstr>Arial</vt:lpstr>
      <vt:lpstr>Calibri</vt:lpstr>
      <vt:lpstr>Achtergrond cover</vt:lpstr>
      <vt:lpstr>Achtergrond wit</vt:lpstr>
      <vt:lpstr>Achtergrond wit_watermerk</vt:lpstr>
      <vt:lpstr>Achtergrond groen_watermerk</vt:lpstr>
      <vt:lpstr>Achtergrond_halfgroen</vt:lpstr>
      <vt:lpstr>Achtergrond groen, watermerk + beeldmerk</vt:lpstr>
      <vt:lpstr>1_Achtergrond cover</vt:lpstr>
      <vt:lpstr>1_Achtergrond wit</vt:lpstr>
      <vt:lpstr>1_Achtergrond wit_watermerk</vt:lpstr>
      <vt:lpstr>1_Achtergrond groen_watermerk</vt:lpstr>
      <vt:lpstr>1_Achtergrond_halfgroen</vt:lpstr>
      <vt:lpstr>1_Achtergrond groen, watermerk + beeldmerk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CITAVERDE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Herman Janssen</dc:creator>
  <cp:lastModifiedBy>Herman Peeters</cp:lastModifiedBy>
  <cp:revision>32</cp:revision>
  <dcterms:created xsi:type="dcterms:W3CDTF">2019-08-27T09:01:41Z</dcterms:created>
  <dcterms:modified xsi:type="dcterms:W3CDTF">2021-01-15T13:06:17Z</dcterms:modified>
</cp:coreProperties>
</file>