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theme/theme7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8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9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10.xml" ContentType="application/vnd.openxmlformats-officedocument.theme+xml"/>
  <Override PartName="/ppt/slideLayouts/slideLayout34.xml" ContentType="application/vnd.openxmlformats-officedocument.presentationml.slideLayout+xml"/>
  <Override PartName="/ppt/theme/theme11.xml" ContentType="application/vnd.openxmlformats-officedocument.theme+xml"/>
  <Override PartName="/ppt/slideLayouts/slideLayout35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  <p:sldMasterId id="2147483805" r:id="rId2"/>
    <p:sldMasterId id="2147483655" r:id="rId3"/>
    <p:sldMasterId id="2147483665" r:id="rId4"/>
    <p:sldMasterId id="2147483660" r:id="rId5"/>
    <p:sldMasterId id="2147483672" r:id="rId6"/>
    <p:sldMasterId id="2147483815" r:id="rId7"/>
    <p:sldMasterId id="2147483817" r:id="rId8"/>
    <p:sldMasterId id="2147483827" r:id="rId9"/>
    <p:sldMasterId id="2147483830" r:id="rId10"/>
    <p:sldMasterId id="2147483834" r:id="rId11"/>
    <p:sldMasterId id="2147483836" r:id="rId12"/>
  </p:sldMasterIdLst>
  <p:notesMasterIdLst>
    <p:notesMasterId r:id="rId23"/>
  </p:notesMasterIdLst>
  <p:handoutMasterIdLst>
    <p:handoutMasterId r:id="rId24"/>
  </p:handoutMasterIdLst>
  <p:sldIdLst>
    <p:sldId id="259" r:id="rId13"/>
    <p:sldId id="260" r:id="rId14"/>
    <p:sldId id="261" r:id="rId15"/>
    <p:sldId id="262" r:id="rId16"/>
    <p:sldId id="266" r:id="rId17"/>
    <p:sldId id="263" r:id="rId18"/>
    <p:sldId id="267" r:id="rId19"/>
    <p:sldId id="268" r:id="rId20"/>
    <p:sldId id="264" r:id="rId21"/>
    <p:sldId id="269" r:id="rId22"/>
  </p:sldIdLst>
  <p:sldSz cx="12192000" cy="6858000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7372"/>
    <a:srgbClr val="3BB3E5"/>
    <a:srgbClr val="F5EA60"/>
    <a:srgbClr val="004A97"/>
    <a:srgbClr val="FF8200"/>
    <a:srgbClr val="8CCE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6393"/>
  </p:normalViewPr>
  <p:slideViewPr>
    <p:cSldViewPr snapToGrid="0" snapToObjects="1">
      <p:cViewPr varScale="1">
        <p:scale>
          <a:sx n="81" d="100"/>
          <a:sy n="81" d="100"/>
        </p:scale>
        <p:origin x="126" y="6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0BCD0-987C-4AC7-A604-2B74BB8FE2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1629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DB2B9-1C6E-B04C-BE37-21A582505595}" type="datetimeFigureOut">
              <a:rPr lang="nl-NL" smtClean="0"/>
              <a:t>15-1-2021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 dirty="0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ED3FA-2408-F140-8A24-61F0C51B42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1630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8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present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10">
            <a:extLst>
              <a:ext uri="{FF2B5EF4-FFF2-40B4-BE49-F238E27FC236}">
                <a16:creationId xmlns:a16="http://schemas.microsoft.com/office/drawing/2014/main" id="{37EE6421-2FD5-7B4D-BC5E-EC74B1869A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0418" y="3667714"/>
            <a:ext cx="9911165" cy="679110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4000" b="1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hier om titel te bewerken</a:t>
            </a:r>
          </a:p>
        </p:txBody>
      </p:sp>
      <p:sp>
        <p:nvSpPr>
          <p:cNvPr id="7" name="Tijdelijke aanduiding voor tekst 10">
            <a:extLst>
              <a:ext uri="{FF2B5EF4-FFF2-40B4-BE49-F238E27FC236}">
                <a16:creationId xmlns:a16="http://schemas.microsoft.com/office/drawing/2014/main" id="{0C47D12E-689C-7F4B-AE03-2D5CEA581F0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8167" y="4346824"/>
            <a:ext cx="9911165" cy="411156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2400" b="0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hier om subtitel te bewerken</a:t>
            </a:r>
          </a:p>
        </p:txBody>
      </p:sp>
      <p:sp>
        <p:nvSpPr>
          <p:cNvPr id="9" name="Tijdelijke aanduiding voor tekst 10">
            <a:extLst>
              <a:ext uri="{FF2B5EF4-FFF2-40B4-BE49-F238E27FC236}">
                <a16:creationId xmlns:a16="http://schemas.microsoft.com/office/drawing/2014/main" id="{8331C90D-680C-6C42-941E-A5BB08509D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7" y="5302595"/>
            <a:ext cx="9911165" cy="483439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1700" b="0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Optioneel: datum</a:t>
            </a:r>
          </a:p>
        </p:txBody>
      </p:sp>
    </p:spTree>
    <p:extLst>
      <p:ext uri="{BB962C8B-B14F-4D97-AF65-F5344CB8AC3E}">
        <p14:creationId xmlns:p14="http://schemas.microsoft.com/office/powerpoint/2010/main" val="1840127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04865FFD-29DC-B44B-AB05-779127203648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D8FC60E1-5569-1C4F-8F1E-1EDDE4D314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6253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520484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B9BC4AF5-CDC0-FD46-A240-D6DA198BA918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10654252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099401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 (smart art, grafieken et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4B66DCB3-5140-F04D-B290-546F5FBD4E2D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616AD634-4047-E84A-B95D-113EB95D4A1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49288" y="2308697"/>
            <a:ext cx="10653712" cy="3868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Klik </a:t>
            </a:r>
            <a:r>
              <a:rPr lang="nl-NL" dirty="0" smtClean="0"/>
              <a:t>op een </a:t>
            </a:r>
            <a:r>
              <a:rPr lang="nl-NL" dirty="0"/>
              <a:t>pictogram om </a:t>
            </a:r>
            <a:r>
              <a:rPr lang="nl-NL" dirty="0" smtClean="0"/>
              <a:t>een object </a:t>
            </a:r>
            <a:r>
              <a:rPr lang="nl-NL" dirty="0"/>
              <a:t>toe te voegen</a:t>
            </a:r>
          </a:p>
        </p:txBody>
      </p:sp>
    </p:spTree>
    <p:extLst>
      <p:ext uri="{BB962C8B-B14F-4D97-AF65-F5344CB8AC3E}">
        <p14:creationId xmlns:p14="http://schemas.microsoft.com/office/powerpoint/2010/main" val="124640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+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9B3061CF-B91B-8148-B76B-C5095170CF08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3" name="Tijdelijke aanduiding voor media 2">
            <a:extLst>
              <a:ext uri="{FF2B5EF4-FFF2-40B4-BE49-F238E27FC236}">
                <a16:creationId xmlns:a16="http://schemas.microsoft.com/office/drawing/2014/main" id="{464762C7-DB03-F649-A241-690D0D415744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951703" y="2316163"/>
            <a:ext cx="8288594" cy="36576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011585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screen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media 2">
            <a:extLst>
              <a:ext uri="{FF2B5EF4-FFF2-40B4-BE49-F238E27FC236}">
                <a16:creationId xmlns:a16="http://schemas.microsoft.com/office/drawing/2014/main" id="{464762C7-DB03-F649-A241-690D0D415744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300038" y="235744"/>
            <a:ext cx="11551443" cy="5736431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832503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27A5D352-CA36-E84C-A1D7-0F0C80554850}"/>
              </a:ext>
            </a:extLst>
          </p:cNvPr>
          <p:cNvSpPr/>
          <p:nvPr userDrawn="1"/>
        </p:nvSpPr>
        <p:spPr>
          <a:xfrm flipV="1">
            <a:off x="649288" y="728663"/>
            <a:ext cx="6392862" cy="34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78057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endParaRPr lang="nl-NL" noProof="0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960865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4D99509E-E882-EE46-87A2-77FFA1C07DA5}"/>
              </a:ext>
            </a:extLst>
          </p:cNvPr>
          <p:cNvSpPr/>
          <p:nvPr userDrawn="1"/>
        </p:nvSpPr>
        <p:spPr>
          <a:xfrm flipV="1">
            <a:off x="649288" y="701675"/>
            <a:ext cx="5005387" cy="6191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Tijdelijke aanduiding voor titel 1">
            <a:extLst>
              <a:ext uri="{FF2B5EF4-FFF2-40B4-BE49-F238E27FC236}">
                <a16:creationId xmlns:a16="http://schemas.microsoft.com/office/drawing/2014/main" id="{5363BD4D-25C1-D84A-95C5-3053CA22B3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004528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75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47376" y="701359"/>
            <a:ext cx="5542643" cy="51431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endParaRPr lang="nl-NL" noProof="0" dirty="0"/>
          </a:p>
        </p:txBody>
      </p:sp>
      <p:sp>
        <p:nvSpPr>
          <p:cNvPr id="6" name="Tijdelijke aanduiding voor tekst 21">
            <a:extLst>
              <a:ext uri="{FF2B5EF4-FFF2-40B4-BE49-F238E27FC236}">
                <a16:creationId xmlns:a16="http://schemas.microsoft.com/office/drawing/2014/main" id="{4EBF3EC3-ADEE-B649-8561-B1422E9B02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5004753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1035175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E621C332-B9FB-5E46-983E-B1AF721D9F46}"/>
              </a:ext>
            </a:extLst>
          </p:cNvPr>
          <p:cNvSpPr/>
          <p:nvPr userDrawn="1"/>
        </p:nvSpPr>
        <p:spPr>
          <a:xfrm flipV="1">
            <a:off x="649288" y="701675"/>
            <a:ext cx="5005387" cy="6191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Tijdelijke aanduiding voor titel 1">
            <a:extLst>
              <a:ext uri="{FF2B5EF4-FFF2-40B4-BE49-F238E27FC236}">
                <a16:creationId xmlns:a16="http://schemas.microsoft.com/office/drawing/2014/main" id="{5363BD4D-25C1-D84A-95C5-3053CA22B3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004528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5" name="Tijdelijke aanduiding voor tekst 21">
            <a:extLst>
              <a:ext uri="{FF2B5EF4-FFF2-40B4-BE49-F238E27FC236}">
                <a16:creationId xmlns:a16="http://schemas.microsoft.com/office/drawing/2014/main" id="{F88259AF-C8CF-2747-AAFF-3D00556005E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5004753" cy="282751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847946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present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10">
            <a:extLst>
              <a:ext uri="{FF2B5EF4-FFF2-40B4-BE49-F238E27FC236}">
                <a16:creationId xmlns:a16="http://schemas.microsoft.com/office/drawing/2014/main" id="{37EE6421-2FD5-7B4D-BC5E-EC74B1869A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0418" y="3667714"/>
            <a:ext cx="9911165" cy="679110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4000" b="1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hier om titel te bewerken</a:t>
            </a:r>
          </a:p>
        </p:txBody>
      </p:sp>
      <p:sp>
        <p:nvSpPr>
          <p:cNvPr id="7" name="Tijdelijke aanduiding voor tekst 10">
            <a:extLst>
              <a:ext uri="{FF2B5EF4-FFF2-40B4-BE49-F238E27FC236}">
                <a16:creationId xmlns:a16="http://schemas.microsoft.com/office/drawing/2014/main" id="{0C47D12E-689C-7F4B-AE03-2D5CEA581F0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8167" y="4346824"/>
            <a:ext cx="9911165" cy="411156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2400" b="0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hier om subtitel te bewerken</a:t>
            </a:r>
          </a:p>
        </p:txBody>
      </p:sp>
      <p:sp>
        <p:nvSpPr>
          <p:cNvPr id="9" name="Tijdelijke aanduiding voor tekst 10">
            <a:extLst>
              <a:ext uri="{FF2B5EF4-FFF2-40B4-BE49-F238E27FC236}">
                <a16:creationId xmlns:a16="http://schemas.microsoft.com/office/drawing/2014/main" id="{8331C90D-680C-6C42-941E-A5BB08509D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7" y="5302595"/>
            <a:ext cx="9911165" cy="483439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1700" b="0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Optioneel: datum</a:t>
            </a:r>
          </a:p>
        </p:txBody>
      </p:sp>
    </p:spTree>
    <p:extLst>
      <p:ext uri="{BB962C8B-B14F-4D97-AF65-F5344CB8AC3E}">
        <p14:creationId xmlns:p14="http://schemas.microsoft.com/office/powerpoint/2010/main" val="977472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78057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1A78B4E4-1669-EA4B-8752-4CB5A36E4181}"/>
              </a:ext>
            </a:extLst>
          </p:cNvPr>
          <p:cNvSpPr/>
          <p:nvPr userDrawn="1"/>
        </p:nvSpPr>
        <p:spPr>
          <a:xfrm flipV="1">
            <a:off x="649288" y="728663"/>
            <a:ext cx="6392862" cy="3492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325538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78057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1A78B4E4-1669-EA4B-8752-4CB5A36E4181}"/>
              </a:ext>
            </a:extLst>
          </p:cNvPr>
          <p:cNvSpPr/>
          <p:nvPr userDrawn="1"/>
        </p:nvSpPr>
        <p:spPr>
          <a:xfrm flipV="1">
            <a:off x="649288" y="728663"/>
            <a:ext cx="6392862" cy="3492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102475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blokken rechts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19">
            <a:extLst>
              <a:ext uri="{FF2B5EF4-FFF2-40B4-BE49-F238E27FC236}">
                <a16:creationId xmlns:a16="http://schemas.microsoft.com/office/drawing/2014/main" id="{C27F2788-2EBD-5F4F-BE77-3CF74AF9FE0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043201" y="3104666"/>
            <a:ext cx="2592000" cy="31604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CC15E7C-F781-EE4D-857E-82C993932AB0}"/>
              </a:ext>
            </a:extLst>
          </p:cNvPr>
          <p:cNvSpPr/>
          <p:nvPr userDrawn="1"/>
        </p:nvSpPr>
        <p:spPr>
          <a:xfrm flipV="1">
            <a:off x="649288" y="717550"/>
            <a:ext cx="5308600" cy="4603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7FDB58B-B27E-E742-91F1-3BF7B3B2FAFE}"/>
              </a:ext>
            </a:extLst>
          </p:cNvPr>
          <p:cNvSpPr/>
          <p:nvPr userDrawn="1"/>
        </p:nvSpPr>
        <p:spPr>
          <a:xfrm>
            <a:off x="9053862" y="0"/>
            <a:ext cx="2592000" cy="3104666"/>
          </a:xfrm>
          <a:prstGeom prst="rect">
            <a:avLst/>
          </a:prstGeom>
          <a:solidFill>
            <a:srgbClr val="8CCE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9" y="2395538"/>
            <a:ext cx="5309060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30883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562A6F58-8D97-0941-A2AB-DE87F0AA8F3D}"/>
              </a:ext>
            </a:extLst>
          </p:cNvPr>
          <p:cNvSpPr/>
          <p:nvPr userDrawn="1"/>
        </p:nvSpPr>
        <p:spPr>
          <a:xfrm>
            <a:off x="6461862" y="3104665"/>
            <a:ext cx="2592000" cy="3160403"/>
          </a:xfrm>
          <a:prstGeom prst="rect">
            <a:avLst/>
          </a:prstGeom>
          <a:solidFill>
            <a:srgbClr val="2D73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2" name="Tijdelijke aanduiding voor afbeelding 19">
            <a:extLst>
              <a:ext uri="{FF2B5EF4-FFF2-40B4-BE49-F238E27FC236}">
                <a16:creationId xmlns:a16="http://schemas.microsoft.com/office/drawing/2014/main" id="{3CAEEA13-A629-A242-96DA-02BD2BAC07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51201" y="-2"/>
            <a:ext cx="2592000" cy="310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478622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, tekst + afbeelding blokken rechts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9">
            <a:extLst>
              <a:ext uri="{FF2B5EF4-FFF2-40B4-BE49-F238E27FC236}">
                <a16:creationId xmlns:a16="http://schemas.microsoft.com/office/drawing/2014/main" id="{3CAEEA13-A629-A242-96DA-02BD2BAC07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34946" y="0"/>
            <a:ext cx="2592000" cy="310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6" name="Tijdelijke aanduiding voor afbeelding 19">
            <a:extLst>
              <a:ext uri="{FF2B5EF4-FFF2-40B4-BE49-F238E27FC236}">
                <a16:creationId xmlns:a16="http://schemas.microsoft.com/office/drawing/2014/main" id="{C27F2788-2EBD-5F4F-BE77-3CF74AF9FE0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42946" y="3104666"/>
            <a:ext cx="2592000" cy="31604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CC15E7C-F781-EE4D-857E-82C993932AB0}"/>
              </a:ext>
            </a:extLst>
          </p:cNvPr>
          <p:cNvSpPr/>
          <p:nvPr userDrawn="1"/>
        </p:nvSpPr>
        <p:spPr>
          <a:xfrm flipV="1">
            <a:off x="649288" y="717550"/>
            <a:ext cx="5308600" cy="4603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7FDB58B-B27E-E742-91F1-3BF7B3B2FAFE}"/>
              </a:ext>
            </a:extLst>
          </p:cNvPr>
          <p:cNvSpPr/>
          <p:nvPr userDrawn="1"/>
        </p:nvSpPr>
        <p:spPr>
          <a:xfrm>
            <a:off x="6445386" y="-1"/>
            <a:ext cx="2592000" cy="3104666"/>
          </a:xfrm>
          <a:prstGeom prst="rect">
            <a:avLst/>
          </a:prstGeom>
          <a:solidFill>
            <a:srgbClr val="8CCE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9" y="2395538"/>
            <a:ext cx="5309060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30883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562A6F58-8D97-0941-A2AB-DE87F0AA8F3D}"/>
              </a:ext>
            </a:extLst>
          </p:cNvPr>
          <p:cNvSpPr/>
          <p:nvPr userDrawn="1"/>
        </p:nvSpPr>
        <p:spPr>
          <a:xfrm>
            <a:off x="9037386" y="3104665"/>
            <a:ext cx="2592000" cy="3160403"/>
          </a:xfrm>
          <a:prstGeom prst="rect">
            <a:avLst/>
          </a:prstGeom>
          <a:solidFill>
            <a:srgbClr val="2D73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7695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8E57FDC0-27D8-9442-B92E-9EE206294A03}"/>
              </a:ext>
            </a:extLst>
          </p:cNvPr>
          <p:cNvSpPr/>
          <p:nvPr userDrawn="1"/>
        </p:nvSpPr>
        <p:spPr>
          <a:xfrm flipV="1">
            <a:off x="4968875" y="728663"/>
            <a:ext cx="6392863" cy="3492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6" name="Tijdelijke aanduiding voor tekst 21">
            <a:extLst>
              <a:ext uri="{FF2B5EF4-FFF2-40B4-BE49-F238E27FC236}">
                <a16:creationId xmlns:a16="http://schemas.microsoft.com/office/drawing/2014/main" id="{F9516A88-A2D4-9545-8603-604E23B859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72292" y="2388164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FC597265-98A2-C24A-B096-A1B4F78918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69058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</a:t>
            </a:r>
            <a:r>
              <a:rPr lang="nl-NL" dirty="0" smtClean="0"/>
              <a:t>titel </a:t>
            </a:r>
            <a:r>
              <a:rPr lang="nl-NL" dirty="0"/>
              <a:t>te bewerken</a:t>
            </a:r>
          </a:p>
        </p:txBody>
      </p:sp>
    </p:spTree>
    <p:extLst>
      <p:ext uri="{BB962C8B-B14F-4D97-AF65-F5344CB8AC3E}">
        <p14:creationId xmlns:p14="http://schemas.microsoft.com/office/powerpoint/2010/main" val="4094356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1" cy="270662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9B4F5B67-89FE-3141-996E-4FA572F5BB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94264" y="1567467"/>
            <a:ext cx="10003472" cy="1482788"/>
          </a:xfrm>
          <a:prstGeom prst="rect">
            <a:avLst/>
          </a:prstGeom>
          <a:solidFill>
            <a:srgbClr val="2D7372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01638" y="3244645"/>
            <a:ext cx="10003472" cy="263386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pPr lvl="0"/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1552822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groen kader +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40680" y="0"/>
            <a:ext cx="6751321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8A09F49B-48FD-934E-AA6D-602999780C9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13805" y="1549855"/>
            <a:ext cx="7764391" cy="1482788"/>
          </a:xfrm>
          <a:prstGeom prst="rect">
            <a:avLst/>
          </a:prstGeom>
          <a:solidFill>
            <a:srgbClr val="2D7372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797456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wit kader + div. afb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afbeelding 3">
            <a:extLst>
              <a:ext uri="{FF2B5EF4-FFF2-40B4-BE49-F238E27FC236}">
                <a16:creationId xmlns:a16="http://schemas.microsoft.com/office/drawing/2014/main" id="{656D9480-C8A9-1847-A967-9DADAEF056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3178174"/>
            <a:ext cx="6118860" cy="30757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 smtClean="0"/>
              <a:t>Klik </a:t>
            </a:r>
            <a:r>
              <a:rPr lang="nl-NL" noProof="0" dirty="0"/>
              <a:t>op het pictogram als u een afbeelding wilt toevoegen</a:t>
            </a:r>
          </a:p>
        </p:txBody>
      </p:sp>
      <p:sp>
        <p:nvSpPr>
          <p:cNvPr id="15" name="Tijdelijke aanduiding voor afbeelding 3">
            <a:extLst>
              <a:ext uri="{FF2B5EF4-FFF2-40B4-BE49-F238E27FC236}">
                <a16:creationId xmlns:a16="http://schemas.microsoft.com/office/drawing/2014/main" id="{417F736A-D3F2-844D-9090-16196F2AD2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18860" y="3178174"/>
            <a:ext cx="6073140" cy="307576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2" name="Tijdelijke aanduiding voor afbeelding 3">
            <a:extLst>
              <a:ext uri="{FF2B5EF4-FFF2-40B4-BE49-F238E27FC236}">
                <a16:creationId xmlns:a16="http://schemas.microsoft.com/office/drawing/2014/main" id="{3FF0B243-6F48-DA42-A3CB-A7443F8B47A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18860" y="0"/>
            <a:ext cx="607314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D8FC60E1-5569-1C4F-8F1E-1EDDE4D314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611886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6615E153-5C6F-4541-B3F8-016657D0104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13805" y="2386434"/>
            <a:ext cx="7764391" cy="1482788"/>
          </a:xfrm>
          <a:prstGeom prst="rect">
            <a:avLst/>
          </a:prstGeom>
          <a:solidFill>
            <a:schemeClr val="bg1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109984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 groen kader + div. afb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80194D43-F8C3-1446-8087-57AA9EBD52C0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2" name="Tijdelijke aanduiding voor afbeelding 1"/>
          <p:cNvSpPr>
            <a:spLocks noGrp="1"/>
          </p:cNvSpPr>
          <p:nvPr>
            <p:ph type="pic" sz="quarter" idx="14"/>
          </p:nvPr>
        </p:nvSpPr>
        <p:spPr>
          <a:xfrm>
            <a:off x="0" y="3178174"/>
            <a:ext cx="6118860" cy="3075762"/>
          </a:xfrm>
          <a:prstGeom prst="rect">
            <a:avLst/>
          </a:prstGeom>
        </p:spPr>
      </p:sp>
      <p:sp>
        <p:nvSpPr>
          <p:cNvPr id="15" name="Tijdelijke aanduiding voor afbeelding 2"/>
          <p:cNvSpPr>
            <a:spLocks noGrp="1"/>
          </p:cNvSpPr>
          <p:nvPr>
            <p:ph type="pic" sz="quarter" idx="15"/>
          </p:nvPr>
        </p:nvSpPr>
        <p:spPr>
          <a:xfrm>
            <a:off x="6118860" y="3178174"/>
            <a:ext cx="6073140" cy="3075761"/>
          </a:xfrm>
          <a:prstGeom prst="rect">
            <a:avLst/>
          </a:prstGeom>
        </p:spPr>
      </p:sp>
      <p:sp>
        <p:nvSpPr>
          <p:cNvPr id="17" name="Tijdelijke aanduiding voor afbeelding 3"/>
          <p:cNvSpPr>
            <a:spLocks noGrp="1"/>
          </p:cNvSpPr>
          <p:nvPr>
            <p:ph type="pic" sz="quarter" idx="13"/>
          </p:nvPr>
        </p:nvSpPr>
        <p:spPr>
          <a:xfrm>
            <a:off x="6118860" y="0"/>
            <a:ext cx="6073140" cy="3178174"/>
          </a:xfrm>
          <a:prstGeom prst="rect">
            <a:avLst/>
          </a:prstGeom>
        </p:spPr>
      </p:sp>
      <p:sp>
        <p:nvSpPr>
          <p:cNvPr id="18" name="Tijdelijke aanduiding voor afbeelding 4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6118860" cy="3178174"/>
          </a:xfrm>
          <a:prstGeom prst="rect">
            <a:avLst/>
          </a:prstGeom>
        </p:spPr>
      </p:sp>
      <p:sp>
        <p:nvSpPr>
          <p:cNvPr id="19" name="Rechthoek 18"/>
          <p:cNvSpPr/>
          <p:nvPr userDrawn="1"/>
        </p:nvSpPr>
        <p:spPr>
          <a:xfrm>
            <a:off x="3141133" y="0"/>
            <a:ext cx="5943600" cy="6253935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ijdelijke aanduiding voor tekst 6"/>
          <p:cNvSpPr>
            <a:spLocks noGrp="1"/>
          </p:cNvSpPr>
          <p:nvPr>
            <p:ph type="body" sz="quarter" idx="11"/>
          </p:nvPr>
        </p:nvSpPr>
        <p:spPr>
          <a:xfrm>
            <a:off x="3657600" y="2410063"/>
            <a:ext cx="4921743" cy="3571637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21" name="Titel 5"/>
          <p:cNvSpPr>
            <a:spLocks noGrp="1"/>
          </p:cNvSpPr>
          <p:nvPr>
            <p:ph type="title"/>
          </p:nvPr>
        </p:nvSpPr>
        <p:spPr>
          <a:xfrm>
            <a:off x="3658377" y="789600"/>
            <a:ext cx="4909551" cy="15072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 dirty="0"/>
          </a:p>
        </p:txBody>
      </p:sp>
      <p:cxnSp>
        <p:nvCxnSpPr>
          <p:cNvPr id="22" name="Rechte verbindingslijn 21"/>
          <p:cNvCxnSpPr/>
          <p:nvPr userDrawn="1"/>
        </p:nvCxnSpPr>
        <p:spPr>
          <a:xfrm flipH="1">
            <a:off x="3688422" y="789600"/>
            <a:ext cx="4879507" cy="1178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156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groen kader + full scre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49C020A-6A74-334C-8A96-650525C1633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264613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1pPr>
          </a:lstStyle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noProof="0" dirty="0" smtClean="0"/>
              <a:t>Klik op het pictogram als u een afbeelding wilt toevoegen</a:t>
            </a:r>
          </a:p>
          <a:p>
            <a:endParaRPr lang="nl-NL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581F6EA2-2AE7-3B42-83CF-A376545C8D04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C58C53C0-2A3A-454F-9272-980B44A4AD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63069" y="1662923"/>
            <a:ext cx="6265862" cy="1376028"/>
          </a:xfrm>
          <a:prstGeom prst="rect">
            <a:avLst/>
          </a:prstGeom>
          <a:solidFill>
            <a:srgbClr val="2D7372"/>
          </a:solidFill>
        </p:spPr>
        <p:txBody>
          <a:bodyPr lIns="468000" tIns="468000" rIns="468000" bIns="468000" anchor="ctr" anchorCtr="1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2550972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04865FFD-29DC-B44B-AB05-779127203648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D8FC60E1-5569-1C4F-8F1E-1EDDE4D314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6253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1410850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B9BC4AF5-CDC0-FD46-A240-D6DA198BA918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10654252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481339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blokken rechts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19">
            <a:extLst>
              <a:ext uri="{FF2B5EF4-FFF2-40B4-BE49-F238E27FC236}">
                <a16:creationId xmlns:a16="http://schemas.microsoft.com/office/drawing/2014/main" id="{C27F2788-2EBD-5F4F-BE77-3CF74AF9FE0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060649" y="3104666"/>
            <a:ext cx="2626732" cy="31604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CC15E7C-F781-EE4D-857E-82C993932AB0}"/>
              </a:ext>
            </a:extLst>
          </p:cNvPr>
          <p:cNvSpPr/>
          <p:nvPr userDrawn="1"/>
        </p:nvSpPr>
        <p:spPr>
          <a:xfrm flipV="1">
            <a:off x="649288" y="717550"/>
            <a:ext cx="5308600" cy="4603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7FDB58B-B27E-E742-91F1-3BF7B3B2FAFE}"/>
              </a:ext>
            </a:extLst>
          </p:cNvPr>
          <p:cNvSpPr/>
          <p:nvPr userDrawn="1"/>
        </p:nvSpPr>
        <p:spPr>
          <a:xfrm>
            <a:off x="9053862" y="0"/>
            <a:ext cx="2633519" cy="3104666"/>
          </a:xfrm>
          <a:prstGeom prst="rect">
            <a:avLst/>
          </a:prstGeom>
          <a:solidFill>
            <a:srgbClr val="8CCE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9" y="2395538"/>
            <a:ext cx="5309060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30883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562A6F58-8D97-0941-A2AB-DE87F0AA8F3D}"/>
              </a:ext>
            </a:extLst>
          </p:cNvPr>
          <p:cNvSpPr/>
          <p:nvPr userDrawn="1"/>
        </p:nvSpPr>
        <p:spPr>
          <a:xfrm>
            <a:off x="6405847" y="3104666"/>
            <a:ext cx="2654802" cy="3160403"/>
          </a:xfrm>
          <a:prstGeom prst="rect">
            <a:avLst/>
          </a:prstGeom>
          <a:solidFill>
            <a:srgbClr val="2D73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Tijdelijke aanduiding voor afbeelding 19">
            <a:extLst>
              <a:ext uri="{FF2B5EF4-FFF2-40B4-BE49-F238E27FC236}">
                <a16:creationId xmlns:a16="http://schemas.microsoft.com/office/drawing/2014/main" id="{3CAEEA13-A629-A242-96DA-02BD2BAC07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13095" y="0"/>
            <a:ext cx="2640306" cy="310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022083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 (smart art, grafieken et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4B66DCB3-5140-F04D-B290-546F5FBD4E2D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616AD634-4047-E84A-B95D-113EB95D4A1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49288" y="2308697"/>
            <a:ext cx="10653712" cy="3868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Klik </a:t>
            </a:r>
            <a:r>
              <a:rPr lang="nl-NL" dirty="0" smtClean="0"/>
              <a:t>op een </a:t>
            </a:r>
            <a:r>
              <a:rPr lang="nl-NL" dirty="0"/>
              <a:t>pictogram om </a:t>
            </a:r>
            <a:r>
              <a:rPr lang="nl-NL" dirty="0" smtClean="0"/>
              <a:t>een object </a:t>
            </a:r>
            <a:r>
              <a:rPr lang="nl-NL" dirty="0"/>
              <a:t>toe te voegen</a:t>
            </a:r>
          </a:p>
        </p:txBody>
      </p:sp>
    </p:spTree>
    <p:extLst>
      <p:ext uri="{BB962C8B-B14F-4D97-AF65-F5344CB8AC3E}">
        <p14:creationId xmlns:p14="http://schemas.microsoft.com/office/powerpoint/2010/main" val="2919661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+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9B3061CF-B91B-8148-B76B-C5095170CF08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3" name="Tijdelijke aanduiding voor media 2">
            <a:extLst>
              <a:ext uri="{FF2B5EF4-FFF2-40B4-BE49-F238E27FC236}">
                <a16:creationId xmlns:a16="http://schemas.microsoft.com/office/drawing/2014/main" id="{464762C7-DB03-F649-A241-690D0D415744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951703" y="2316163"/>
            <a:ext cx="8288594" cy="36576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371415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screen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media 2">
            <a:extLst>
              <a:ext uri="{FF2B5EF4-FFF2-40B4-BE49-F238E27FC236}">
                <a16:creationId xmlns:a16="http://schemas.microsoft.com/office/drawing/2014/main" id="{464762C7-DB03-F649-A241-690D0D415744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300038" y="235744"/>
            <a:ext cx="11551443" cy="5736431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404355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+ teks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27A5D352-CA36-E84C-A1D7-0F0C80554850}"/>
              </a:ext>
            </a:extLst>
          </p:cNvPr>
          <p:cNvSpPr/>
          <p:nvPr userDrawn="1"/>
        </p:nvSpPr>
        <p:spPr>
          <a:xfrm flipV="1">
            <a:off x="649287" y="704084"/>
            <a:ext cx="10891923" cy="595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10891922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829007"/>
            <a:ext cx="10891697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6506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4D99509E-E882-EE46-87A2-77FFA1C07DA5}"/>
              </a:ext>
            </a:extLst>
          </p:cNvPr>
          <p:cNvSpPr/>
          <p:nvPr userDrawn="1"/>
        </p:nvSpPr>
        <p:spPr>
          <a:xfrm flipV="1">
            <a:off x="649288" y="701675"/>
            <a:ext cx="5005387" cy="6191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Tijdelijke aanduiding voor titel 1">
            <a:extLst>
              <a:ext uri="{FF2B5EF4-FFF2-40B4-BE49-F238E27FC236}">
                <a16:creationId xmlns:a16="http://schemas.microsoft.com/office/drawing/2014/main" id="{5363BD4D-25C1-D84A-95C5-3053CA22B3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004528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75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47376" y="701359"/>
            <a:ext cx="5542643" cy="51431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endParaRPr lang="nl-NL" noProof="0" dirty="0"/>
          </a:p>
        </p:txBody>
      </p:sp>
      <p:sp>
        <p:nvSpPr>
          <p:cNvPr id="6" name="Tijdelijke aanduiding voor tekst 21">
            <a:extLst>
              <a:ext uri="{FF2B5EF4-FFF2-40B4-BE49-F238E27FC236}">
                <a16:creationId xmlns:a16="http://schemas.microsoft.com/office/drawing/2014/main" id="{4EBF3EC3-ADEE-B649-8561-B1422E9B02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5004753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1130828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E621C332-B9FB-5E46-983E-B1AF721D9F46}"/>
              </a:ext>
            </a:extLst>
          </p:cNvPr>
          <p:cNvSpPr/>
          <p:nvPr userDrawn="1"/>
        </p:nvSpPr>
        <p:spPr>
          <a:xfrm flipV="1">
            <a:off x="649288" y="701675"/>
            <a:ext cx="5005387" cy="6191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Tijdelijke aanduiding voor titel 1">
            <a:extLst>
              <a:ext uri="{FF2B5EF4-FFF2-40B4-BE49-F238E27FC236}">
                <a16:creationId xmlns:a16="http://schemas.microsoft.com/office/drawing/2014/main" id="{5363BD4D-25C1-D84A-95C5-3053CA22B3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004528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5" name="Tijdelijke aanduiding voor tekst 21">
            <a:extLst>
              <a:ext uri="{FF2B5EF4-FFF2-40B4-BE49-F238E27FC236}">
                <a16:creationId xmlns:a16="http://schemas.microsoft.com/office/drawing/2014/main" id="{F88259AF-C8CF-2747-AAFF-3D00556005E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5004753" cy="282751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912618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8E57FDC0-27D8-9442-B92E-9EE206294A03}"/>
              </a:ext>
            </a:extLst>
          </p:cNvPr>
          <p:cNvSpPr/>
          <p:nvPr userDrawn="1"/>
        </p:nvSpPr>
        <p:spPr>
          <a:xfrm flipV="1">
            <a:off x="4968875" y="728663"/>
            <a:ext cx="6392863" cy="3492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Tijdelijke aanduiding voor tekst 21">
            <a:extLst>
              <a:ext uri="{FF2B5EF4-FFF2-40B4-BE49-F238E27FC236}">
                <a16:creationId xmlns:a16="http://schemas.microsoft.com/office/drawing/2014/main" id="{F9516A88-A2D4-9545-8603-604E23B859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72292" y="2388164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FC597265-98A2-C24A-B096-A1B4F78918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69058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</a:t>
            </a:r>
            <a:r>
              <a:rPr lang="nl-NL" dirty="0" smtClean="0"/>
              <a:t>titel </a:t>
            </a:r>
            <a:r>
              <a:rPr lang="nl-NL" dirty="0"/>
              <a:t>te bewerken</a:t>
            </a:r>
          </a:p>
        </p:txBody>
      </p:sp>
    </p:spTree>
    <p:extLst>
      <p:ext uri="{BB962C8B-B14F-4D97-AF65-F5344CB8AC3E}">
        <p14:creationId xmlns:p14="http://schemas.microsoft.com/office/powerpoint/2010/main" val="989044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1" cy="270662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9B4F5B67-89FE-3141-996E-4FA572F5BB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94264" y="1567467"/>
            <a:ext cx="10003472" cy="1482788"/>
          </a:xfrm>
          <a:prstGeom prst="rect">
            <a:avLst/>
          </a:prstGeom>
          <a:solidFill>
            <a:srgbClr val="2D7372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01638" y="3244645"/>
            <a:ext cx="10003472" cy="263386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pPr lvl="0"/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3919384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groen kader +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40680" y="0"/>
            <a:ext cx="6751321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8A09F49B-48FD-934E-AA6D-602999780C9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13805" y="1549855"/>
            <a:ext cx="7764391" cy="1482788"/>
          </a:xfrm>
          <a:prstGeom prst="rect">
            <a:avLst/>
          </a:prstGeom>
          <a:solidFill>
            <a:srgbClr val="2D7372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082685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wit kader + div. afb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afbeelding 3">
            <a:extLst>
              <a:ext uri="{FF2B5EF4-FFF2-40B4-BE49-F238E27FC236}">
                <a16:creationId xmlns:a16="http://schemas.microsoft.com/office/drawing/2014/main" id="{656D9480-C8A9-1847-A967-9DADAEF056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3178174"/>
            <a:ext cx="6118860" cy="30757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 smtClean="0"/>
              <a:t>Klik </a:t>
            </a:r>
            <a:r>
              <a:rPr lang="nl-NL" noProof="0" dirty="0"/>
              <a:t>op het pictogram als u een afbeelding wilt toevoegen</a:t>
            </a:r>
          </a:p>
        </p:txBody>
      </p:sp>
      <p:sp>
        <p:nvSpPr>
          <p:cNvPr id="15" name="Tijdelijke aanduiding voor afbeelding 3">
            <a:extLst>
              <a:ext uri="{FF2B5EF4-FFF2-40B4-BE49-F238E27FC236}">
                <a16:creationId xmlns:a16="http://schemas.microsoft.com/office/drawing/2014/main" id="{417F736A-D3F2-844D-9090-16196F2AD2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18860" y="3178174"/>
            <a:ext cx="6073140" cy="307576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2" name="Tijdelijke aanduiding voor afbeelding 3">
            <a:extLst>
              <a:ext uri="{FF2B5EF4-FFF2-40B4-BE49-F238E27FC236}">
                <a16:creationId xmlns:a16="http://schemas.microsoft.com/office/drawing/2014/main" id="{3FF0B243-6F48-DA42-A3CB-A7443F8B47A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18860" y="0"/>
            <a:ext cx="607314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D8FC60E1-5569-1C4F-8F1E-1EDDE4D314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611886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6615E153-5C6F-4541-B3F8-016657D0104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13805" y="2386434"/>
            <a:ext cx="7764391" cy="1482788"/>
          </a:xfrm>
          <a:prstGeom prst="rect">
            <a:avLst/>
          </a:prstGeom>
          <a:solidFill>
            <a:schemeClr val="bg1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566801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 groen kader + div. afb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afbeelding 3">
            <a:extLst>
              <a:ext uri="{FF2B5EF4-FFF2-40B4-BE49-F238E27FC236}">
                <a16:creationId xmlns:a16="http://schemas.microsoft.com/office/drawing/2014/main" id="{973F3E64-45F5-6E47-BF8C-77239A76A1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3178174"/>
            <a:ext cx="6118860" cy="30757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1" name="Tijdelijke aanduiding voor afbeelding 3">
            <a:extLst>
              <a:ext uri="{FF2B5EF4-FFF2-40B4-BE49-F238E27FC236}">
                <a16:creationId xmlns:a16="http://schemas.microsoft.com/office/drawing/2014/main" id="{46CDCD91-F1AE-3346-9CED-D53A23D6CAE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18860" y="3178174"/>
            <a:ext cx="6073140" cy="307576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3" name="Tijdelijke aanduiding voor afbeelding 3">
            <a:extLst>
              <a:ext uri="{FF2B5EF4-FFF2-40B4-BE49-F238E27FC236}">
                <a16:creationId xmlns:a16="http://schemas.microsoft.com/office/drawing/2014/main" id="{1BC73371-32A4-EF40-88CD-FFDE196524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18860" y="0"/>
            <a:ext cx="607314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6" name="Tijdelijke aanduiding voor afbeelding 3">
            <a:extLst>
              <a:ext uri="{FF2B5EF4-FFF2-40B4-BE49-F238E27FC236}">
                <a16:creationId xmlns:a16="http://schemas.microsoft.com/office/drawing/2014/main" id="{36FD08B3-27DF-3045-BB21-9AE9B9AADD1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611886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Rechthoek 4"/>
          <p:cNvSpPr/>
          <p:nvPr userDrawn="1"/>
        </p:nvSpPr>
        <p:spPr>
          <a:xfrm>
            <a:off x="3147896" y="-1"/>
            <a:ext cx="5929736" cy="6253936"/>
          </a:xfrm>
          <a:prstGeom prst="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0194D43-F8C3-1446-8087-57AA9EBD52C0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1722088D-55D4-1A4F-8460-7D25A386C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8377" y="789600"/>
            <a:ext cx="4909551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 smtClean="0"/>
              <a:t>Klik om titel te bewerken</a:t>
            </a:r>
            <a:endParaRPr lang="nl-NL" dirty="0"/>
          </a:p>
        </p:txBody>
      </p:sp>
      <p:sp>
        <p:nvSpPr>
          <p:cNvPr id="14" name="Tijdelijke aanduiding voor tekst 21">
            <a:extLst>
              <a:ext uri="{FF2B5EF4-FFF2-40B4-BE49-F238E27FC236}">
                <a16:creationId xmlns:a16="http://schemas.microsoft.com/office/drawing/2014/main" id="{F9516A88-A2D4-9545-8603-604E23B859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57600" y="2751909"/>
            <a:ext cx="4921743" cy="31252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2340826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groen kader + full scre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49C020A-6A74-334C-8A96-650525C1633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264613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1pPr>
          </a:lstStyle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noProof="0" dirty="0" smtClean="0"/>
              <a:t>Klik op het pictogram als u een afbeelding wilt toevoegen</a:t>
            </a:r>
          </a:p>
          <a:p>
            <a:endParaRPr lang="nl-NL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581F6EA2-2AE7-3B42-83CF-A376545C8D04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C58C53C0-2A3A-454F-9272-980B44A4AD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63069" y="1662923"/>
            <a:ext cx="6265862" cy="1376028"/>
          </a:xfrm>
          <a:prstGeom prst="rect">
            <a:avLst/>
          </a:prstGeom>
          <a:solidFill>
            <a:srgbClr val="2D7372"/>
          </a:solidFill>
        </p:spPr>
        <p:txBody>
          <a:bodyPr lIns="468000" tIns="468000" rIns="468000" bIns="468000" anchor="ctr" anchorCtr="1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1044829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10.jpeg"/><Relationship Id="rId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34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image" Target="../media/image8.jpeg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theme" Target="../theme/theme9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9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595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9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0468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7399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156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792" r:id="rId2"/>
    <p:sldLayoutId id="2147483802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186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882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38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82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smtClean="0"/>
              <a:t>Hoofdstuk 1 </a:t>
            </a:r>
            <a:r>
              <a:rPr lang="nl-NL" dirty="0" smtClean="0"/>
              <a:t>DGS</a:t>
            </a:r>
          </a:p>
          <a:p>
            <a:r>
              <a:rPr lang="nl-NL" dirty="0" smtClean="0"/>
              <a:t>Inleiding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1148167" y="4193177"/>
            <a:ext cx="9911165" cy="564803"/>
          </a:xfrm>
        </p:spPr>
        <p:txBody>
          <a:bodyPr/>
          <a:lstStyle/>
          <a:p>
            <a:r>
              <a:rPr lang="nl-NL" dirty="0" smtClean="0"/>
              <a:t>FF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28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1" y="-75188"/>
            <a:ext cx="12192000" cy="1482788"/>
          </a:xfrm>
        </p:spPr>
        <p:txBody>
          <a:bodyPr/>
          <a:lstStyle/>
          <a:p>
            <a:r>
              <a:rPr lang="nl-NL" dirty="0" smtClean="0"/>
              <a:t>De fiscus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1" y="1482788"/>
            <a:ext cx="12191999" cy="4395725"/>
          </a:xfrm>
        </p:spPr>
        <p:txBody>
          <a:bodyPr/>
          <a:lstStyle/>
          <a:p>
            <a:r>
              <a:rPr lang="nl-NL" dirty="0" smtClean="0"/>
              <a:t>Bedrijfsuitgaven en privé-uitgaven.</a:t>
            </a:r>
          </a:p>
          <a:p>
            <a:endParaRPr lang="nl-NL" dirty="0" smtClean="0"/>
          </a:p>
          <a:p>
            <a:pPr marL="457200" indent="-457200">
              <a:buFontTx/>
              <a:buChar char="-"/>
            </a:pPr>
            <a:r>
              <a:rPr lang="nl-NL" dirty="0" smtClean="0"/>
              <a:t>Privé-uitgaven zijn geen kosten.</a:t>
            </a:r>
          </a:p>
          <a:p>
            <a:pPr marL="457200" indent="-457200">
              <a:buFontTx/>
              <a:buChar char="-"/>
            </a:pPr>
            <a:endParaRPr lang="nl-NL" dirty="0"/>
          </a:p>
          <a:p>
            <a:pPr marL="457200" indent="-457200">
              <a:buFontTx/>
              <a:buChar char="-"/>
            </a:pPr>
            <a:r>
              <a:rPr lang="nl-NL" dirty="0" smtClean="0"/>
              <a:t>Meestal wordt geld overgemaakt vanuit een bedrijfsbankrekening naar een </a:t>
            </a:r>
            <a:r>
              <a:rPr lang="nl-NL" dirty="0" err="1" smtClean="0"/>
              <a:t>privé-rekening</a:t>
            </a:r>
            <a:r>
              <a:rPr lang="nl-NL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028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1094264" y="-75188"/>
            <a:ext cx="10003472" cy="1482788"/>
          </a:xfrm>
        </p:spPr>
        <p:txBody>
          <a:bodyPr/>
          <a:lstStyle/>
          <a:p>
            <a:r>
              <a:rPr lang="nl-NL" dirty="0" smtClean="0"/>
              <a:t>Inleiding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1101638" y="1449977"/>
            <a:ext cx="10003472" cy="4428536"/>
          </a:xfrm>
        </p:spPr>
        <p:txBody>
          <a:bodyPr/>
          <a:lstStyle/>
          <a:p>
            <a:r>
              <a:rPr lang="nl-NL" altLang="nl-NL" dirty="0" smtClean="0"/>
              <a:t>Als we het over economie hebben, dan hebben we het over inkomsten, uitgaven. Voor de belasting houden we daarom een boekhouding bij.</a:t>
            </a:r>
          </a:p>
          <a:p>
            <a:r>
              <a:rPr lang="nl-NL" altLang="nl-NL" b="1" dirty="0" smtClean="0"/>
              <a:t>Fiscale </a:t>
            </a:r>
            <a:r>
              <a:rPr lang="nl-NL" altLang="nl-NL" b="1" dirty="0"/>
              <a:t>boekhouding.</a:t>
            </a:r>
          </a:p>
          <a:p>
            <a:r>
              <a:rPr lang="nl-NL" altLang="nl-NL" dirty="0" smtClean="0"/>
              <a:t>Op </a:t>
            </a:r>
            <a:r>
              <a:rPr lang="nl-NL" altLang="nl-NL" dirty="0"/>
              <a:t>een agrarisch bedrijf is altijd veel te doen. Vaak zijn er ook nog neveninkomsten (partner werkt elders of een </a:t>
            </a:r>
            <a:r>
              <a:rPr lang="nl-NL" altLang="nl-NL" dirty="0" err="1"/>
              <a:t>boerderijwinkel</a:t>
            </a:r>
            <a:r>
              <a:rPr lang="nl-NL" altLang="nl-NL" dirty="0"/>
              <a:t>). Op die manier krijgt het gezin inkomen</a:t>
            </a:r>
            <a:r>
              <a:rPr lang="nl-NL" altLang="nl-NL" dirty="0" smtClean="0"/>
              <a:t>.</a:t>
            </a:r>
          </a:p>
          <a:p>
            <a:endParaRPr lang="nl-NL" altLang="nl-NL" dirty="0"/>
          </a:p>
          <a:p>
            <a:r>
              <a:rPr lang="nl-NL" altLang="nl-NL" b="1" dirty="0" smtClean="0"/>
              <a:t>Maak opdracht 1.</a:t>
            </a:r>
            <a:endParaRPr lang="nl-NL" altLang="nl-NL" b="1" dirty="0"/>
          </a:p>
        </p:txBody>
      </p:sp>
    </p:spTree>
    <p:extLst>
      <p:ext uri="{BB962C8B-B14F-4D97-AF65-F5344CB8AC3E}">
        <p14:creationId xmlns:p14="http://schemas.microsoft.com/office/powerpoint/2010/main" val="22648021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1" y="88097"/>
            <a:ext cx="12192000" cy="1482788"/>
          </a:xfrm>
        </p:spPr>
        <p:txBody>
          <a:bodyPr/>
          <a:lstStyle/>
          <a:p>
            <a:r>
              <a:rPr lang="nl-NL" dirty="0" smtClean="0"/>
              <a:t>Inleiding.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1" y="1658982"/>
            <a:ext cx="12191999" cy="4219531"/>
          </a:xfrm>
        </p:spPr>
        <p:txBody>
          <a:bodyPr/>
          <a:lstStyle/>
          <a:p>
            <a:r>
              <a:rPr lang="nl-NL" altLang="nl-NL" sz="2400" b="1" dirty="0" smtClean="0"/>
              <a:t>Waarom </a:t>
            </a:r>
            <a:r>
              <a:rPr lang="nl-NL" altLang="nl-NL" sz="2400" b="1" dirty="0"/>
              <a:t>een fiscale boekhouding</a:t>
            </a:r>
            <a:r>
              <a:rPr lang="nl-NL" altLang="nl-NL" sz="2400" b="1" dirty="0" smtClean="0"/>
              <a:t>?</a:t>
            </a:r>
            <a:endParaRPr lang="nl-NL" altLang="nl-NL" sz="2400" b="1" dirty="0"/>
          </a:p>
          <a:p>
            <a:r>
              <a:rPr lang="nl-NL" altLang="nl-NL" sz="2400" dirty="0"/>
              <a:t>Uit een fiscale boekhouding kan men de belastingaangifte halen. </a:t>
            </a:r>
            <a:r>
              <a:rPr lang="nl-NL" altLang="nl-NL" sz="2400" dirty="0" smtClean="0"/>
              <a:t>Hoofdstuk 2 gaat daar dieper op in.</a:t>
            </a:r>
          </a:p>
          <a:p>
            <a:r>
              <a:rPr lang="nl-NL" altLang="nl-NL" sz="2400" dirty="0" smtClean="0"/>
              <a:t>Om </a:t>
            </a:r>
            <a:r>
              <a:rPr lang="nl-NL" altLang="nl-NL" sz="2400" dirty="0"/>
              <a:t>een bedrijf te vergelijken met andere, is het beter om een bedrijfseconomische boekhouding te hebben. </a:t>
            </a:r>
            <a:r>
              <a:rPr lang="nl-NL" altLang="nl-NL" sz="2400" dirty="0" smtClean="0"/>
              <a:t>Enkele belangrijke verschillen met een fiscale boekhouding.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sz="2400" dirty="0" smtClean="0"/>
              <a:t>Voor de fiscus schrijf je </a:t>
            </a:r>
            <a:r>
              <a:rPr lang="nl-NL" altLang="nl-NL" sz="2400" dirty="0" err="1" smtClean="0"/>
              <a:t>n.l</a:t>
            </a:r>
            <a:r>
              <a:rPr lang="nl-NL" altLang="nl-NL" sz="2400" dirty="0" smtClean="0"/>
              <a:t> sneller af (meer kosten die aftrekbaar zijn).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sz="2400" dirty="0" smtClean="0"/>
              <a:t>Verder worden eigen arbeidskosten niet mee gerekend bij de belasting.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sz="2400" dirty="0" smtClean="0"/>
              <a:t>Ook de rente over het eigen vermogen dat je in je bedrijf gestoken hebt, wordt niet meegenomen.</a:t>
            </a:r>
          </a:p>
          <a:p>
            <a:r>
              <a:rPr lang="nl-NL" altLang="nl-NL" sz="2400" b="1" dirty="0" smtClean="0"/>
              <a:t>Maak opdracht 2.</a:t>
            </a:r>
            <a:endParaRPr lang="nl-NL" altLang="nl-NL" sz="2400" b="1" dirty="0"/>
          </a:p>
          <a:p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56527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-1" y="-16405"/>
            <a:ext cx="12192001" cy="1482788"/>
          </a:xfrm>
        </p:spPr>
        <p:txBody>
          <a:bodyPr/>
          <a:lstStyle/>
          <a:p>
            <a:r>
              <a:rPr lang="nl-NL" dirty="0" smtClean="0"/>
              <a:t>Inleiding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0" y="1482788"/>
            <a:ext cx="12192000" cy="47351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NL" altLang="nl-NL" dirty="0"/>
              <a:t>Niet alles is wat het lijkt. Een jonge ondernemende tuinder met veel schulden hoeft het helemaal niet slechter te doen dan een oudere tuinder met weinig schulden. </a:t>
            </a:r>
            <a:r>
              <a:rPr lang="nl-NL" altLang="nl-NL" dirty="0" smtClean="0"/>
              <a:t>Hij / zij heeft alleen geïnvesteerd en schrijft daarop af. De productie per m2 is waarschijnlijk meer omdat de technische staat van gebouwen en machines moderner is.</a:t>
            </a:r>
            <a:endParaRPr lang="nl-NL" altLang="nl-NL" dirty="0"/>
          </a:p>
          <a:p>
            <a:pPr>
              <a:lnSpc>
                <a:spcPct val="150000"/>
              </a:lnSpc>
            </a:pPr>
            <a:r>
              <a:rPr lang="nl-NL" b="1" dirty="0" smtClean="0"/>
              <a:t>Maak opdracht 3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2290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-1" y="-16405"/>
            <a:ext cx="12192001" cy="1482788"/>
          </a:xfrm>
        </p:spPr>
        <p:txBody>
          <a:bodyPr/>
          <a:lstStyle/>
          <a:p>
            <a:r>
              <a:rPr lang="nl-NL" dirty="0" smtClean="0"/>
              <a:t>Inleiding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0" y="1482788"/>
            <a:ext cx="12192000" cy="4735132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nl-NL" altLang="nl-NL" dirty="0" smtClean="0"/>
          </a:p>
          <a:p>
            <a:pPr>
              <a:lnSpc>
                <a:spcPct val="150000"/>
              </a:lnSpc>
            </a:pPr>
            <a:r>
              <a:rPr lang="nl-NL" altLang="nl-NL" dirty="0" smtClean="0"/>
              <a:t>Het </a:t>
            </a:r>
            <a:r>
              <a:rPr lang="nl-NL" altLang="nl-NL" dirty="0"/>
              <a:t>vergelijken van bedrijven gebeurt al eeuwen. Maar het is wel lastig. Een van de zaken die moeilijk te achterhalen zijn, is het eigen vermogen.</a:t>
            </a:r>
          </a:p>
          <a:p>
            <a:pPr>
              <a:lnSpc>
                <a:spcPct val="150000"/>
              </a:lnSpc>
            </a:pPr>
            <a:r>
              <a:rPr lang="nl-NL" b="1" smtClean="0"/>
              <a:t>Maak opdracht 4.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18057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-1" y="-50733"/>
            <a:ext cx="12192001" cy="1482788"/>
          </a:xfrm>
        </p:spPr>
        <p:txBody>
          <a:bodyPr/>
          <a:lstStyle/>
          <a:p>
            <a:r>
              <a:rPr lang="nl-NL" dirty="0" smtClean="0"/>
              <a:t>De fiscus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0" y="1531698"/>
            <a:ext cx="12192000" cy="459478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NL" dirty="0" smtClean="0"/>
              <a:t>In de balans staan aan de linkerzijde: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400" dirty="0" smtClean="0"/>
              <a:t>Grond.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400" dirty="0" smtClean="0"/>
              <a:t>Gebouwen.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400" dirty="0" smtClean="0"/>
              <a:t>Machines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400" dirty="0" smtClean="0"/>
              <a:t>Voorraad.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400" dirty="0" smtClean="0"/>
              <a:t>Debiteuren (moeten jou nog betalen).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400" dirty="0" smtClean="0"/>
              <a:t>Positief saldo</a:t>
            </a:r>
            <a:endParaRPr lang="nl-NL" sz="2400" dirty="0"/>
          </a:p>
          <a:p>
            <a:pPr>
              <a:lnSpc>
                <a:spcPct val="150000"/>
              </a:lnSpc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780716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-1" y="-50733"/>
            <a:ext cx="12192001" cy="1482788"/>
          </a:xfrm>
        </p:spPr>
        <p:txBody>
          <a:bodyPr/>
          <a:lstStyle/>
          <a:p>
            <a:r>
              <a:rPr lang="nl-NL" dirty="0" smtClean="0"/>
              <a:t>De fiscus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0" y="1531698"/>
            <a:ext cx="12192000" cy="459478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NL" dirty="0" smtClean="0"/>
              <a:t>In de balans staan aan de rechterzijde: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 smtClean="0"/>
              <a:t>Eigen vermogen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 smtClean="0"/>
              <a:t>Langlopende leningen.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 smtClean="0"/>
              <a:t>Kortlopende leningen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 smtClean="0"/>
              <a:t>Crediteuren (krijgen nog geld van je).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545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-1" y="-50733"/>
            <a:ext cx="12192001" cy="1482788"/>
          </a:xfrm>
        </p:spPr>
        <p:txBody>
          <a:bodyPr/>
          <a:lstStyle/>
          <a:p>
            <a:r>
              <a:rPr lang="nl-NL" dirty="0" smtClean="0"/>
              <a:t>De fiscus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0" y="1531698"/>
            <a:ext cx="12192000" cy="459478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NL" dirty="0" smtClean="0"/>
              <a:t>Enkele punten balans: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dirty="0" smtClean="0"/>
              <a:t>Uit de balans zijn de eigen investeringen af te lezen als de balans 	links en rechts in balans gebracht wordt. 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dirty="0" smtClean="0"/>
              <a:t>Elk bedrijf maakt een beginbalans en een eindbalans.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dirty="0" smtClean="0"/>
              <a:t>Eindbalans vorig jaar is beginbalans dit jaar.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dirty="0" smtClean="0"/>
              <a:t>Bezittingen staan meestal met hun boekwaarde in de balans.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7099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1" y="-75188"/>
            <a:ext cx="12192000" cy="1482788"/>
          </a:xfrm>
        </p:spPr>
        <p:txBody>
          <a:bodyPr/>
          <a:lstStyle/>
          <a:p>
            <a:r>
              <a:rPr lang="nl-NL" dirty="0" smtClean="0"/>
              <a:t>De fiscus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1" y="1482788"/>
            <a:ext cx="12191999" cy="4395725"/>
          </a:xfrm>
        </p:spPr>
        <p:txBody>
          <a:bodyPr/>
          <a:lstStyle/>
          <a:p>
            <a:r>
              <a:rPr lang="nl-NL" dirty="0" smtClean="0"/>
              <a:t>Kosten duurzame productie middelen.</a:t>
            </a:r>
          </a:p>
          <a:p>
            <a:endParaRPr lang="nl-NL" dirty="0"/>
          </a:p>
          <a:p>
            <a:pPr marL="457200" indent="-457200">
              <a:buFontTx/>
              <a:buChar char="-"/>
            </a:pPr>
            <a:r>
              <a:rPr lang="nl-NL" dirty="0" smtClean="0"/>
              <a:t>Afschrijving.</a:t>
            </a:r>
          </a:p>
          <a:p>
            <a:pPr marL="457200" indent="-457200">
              <a:buFontTx/>
              <a:buChar char="-"/>
            </a:pPr>
            <a:r>
              <a:rPr lang="nl-NL" dirty="0" smtClean="0"/>
              <a:t>Rente.</a:t>
            </a:r>
          </a:p>
          <a:p>
            <a:pPr marL="457200" indent="-457200">
              <a:buFontTx/>
              <a:buChar char="-"/>
            </a:pPr>
            <a:r>
              <a:rPr lang="nl-NL" dirty="0" smtClean="0"/>
              <a:t>Onderhoud.</a:t>
            </a:r>
          </a:p>
          <a:p>
            <a:pPr marL="457200" indent="-457200">
              <a:buFontTx/>
              <a:buChar char="-"/>
            </a:pPr>
            <a:r>
              <a:rPr lang="nl-NL" dirty="0" smtClean="0"/>
              <a:t>Verzekering.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373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Achtergrond cover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D2B8F816-62C4-4076-A610-53A6865A7CBF}"/>
    </a:ext>
  </a:extLst>
</a:theme>
</file>

<file path=ppt/theme/theme10.xml><?xml version="1.0" encoding="utf-8"?>
<a:theme xmlns:a="http://schemas.openxmlformats.org/drawingml/2006/main" name="1_Achtergrond groen_water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F6F927DA-9BFB-42BF-A5DE-49C30E4F6F4F}"/>
    </a:ext>
  </a:extLst>
</a:theme>
</file>

<file path=ppt/theme/theme11.xml><?xml version="1.0" encoding="utf-8"?>
<a:theme xmlns:a="http://schemas.openxmlformats.org/drawingml/2006/main" name="1_Achtergrond_halfgroen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50182142-533E-4307-9471-C75CB2034AB6}"/>
    </a:ext>
  </a:extLst>
</a:theme>
</file>

<file path=ppt/theme/theme12.xml><?xml version="1.0" encoding="utf-8"?>
<a:theme xmlns:a="http://schemas.openxmlformats.org/drawingml/2006/main" name="1_Achtergrond groen, watermerk + beeld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63742E62-CBD2-4DFF-A1E1-D5FD504A002E}"/>
    </a:ext>
  </a:extLst>
</a:theme>
</file>

<file path=ppt/theme/theme1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chtergrond wit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16471F97-A7CC-440D-86B1-C2A0AF2E2124}"/>
    </a:ext>
  </a:extLst>
</a:theme>
</file>

<file path=ppt/theme/theme3.xml><?xml version="1.0" encoding="utf-8"?>
<a:theme xmlns:a="http://schemas.openxmlformats.org/drawingml/2006/main" name="Achtergrond wit_water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CD1DBB27-5ADD-40E6-AD77-70B283552B69}"/>
    </a:ext>
  </a:extLst>
</a:theme>
</file>

<file path=ppt/theme/theme4.xml><?xml version="1.0" encoding="utf-8"?>
<a:theme xmlns:a="http://schemas.openxmlformats.org/drawingml/2006/main" name="Achtergrond groen_water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F7CEB384-9F65-4471-847B-746ADF066766}"/>
    </a:ext>
  </a:extLst>
</a:theme>
</file>

<file path=ppt/theme/theme5.xml><?xml version="1.0" encoding="utf-8"?>
<a:theme xmlns:a="http://schemas.openxmlformats.org/drawingml/2006/main" name="Achtergrond_halfgroen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902D0FD5-5328-44FA-B20D-4F8EEE6D09E0}"/>
    </a:ext>
  </a:extLst>
</a:theme>
</file>

<file path=ppt/theme/theme6.xml><?xml version="1.0" encoding="utf-8"?>
<a:theme xmlns:a="http://schemas.openxmlformats.org/drawingml/2006/main" name="Achtergrond groen, watermerk + beeld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F87215CB-26F8-4045-8938-8C814F3EC848}"/>
    </a:ext>
  </a:extLst>
</a:theme>
</file>

<file path=ppt/theme/theme7.xml><?xml version="1.0" encoding="utf-8"?>
<a:theme xmlns:a="http://schemas.openxmlformats.org/drawingml/2006/main" name="1_Achtergrond cover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48D86C1C-7CFC-49BA-85E7-8D93064F9E92}"/>
    </a:ext>
  </a:extLst>
</a:theme>
</file>

<file path=ppt/theme/theme8.xml><?xml version="1.0" encoding="utf-8"?>
<a:theme xmlns:a="http://schemas.openxmlformats.org/drawingml/2006/main" name="1_Achtergrond wit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200678BF-11C0-463C-A6E1-F9F32FFAF1D8}"/>
    </a:ext>
  </a:extLst>
</a:theme>
</file>

<file path=ppt/theme/theme9.xml><?xml version="1.0" encoding="utf-8"?>
<a:theme xmlns:a="http://schemas.openxmlformats.org/drawingml/2006/main" name="1_Achtergrond wit_water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D708A05D-FEF1-448F-A33D-4F4E6566F0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CITAVERDE Powerpoint template Nieuwe Stijl</Template>
  <TotalTime>493</TotalTime>
  <Words>410</Words>
  <Application>Microsoft Office PowerPoint</Application>
  <PresentationFormat>Breedbeeld</PresentationFormat>
  <Paragraphs>57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12</vt:i4>
      </vt:variant>
      <vt:variant>
        <vt:lpstr>Diatitels</vt:lpstr>
      </vt:variant>
      <vt:variant>
        <vt:i4>10</vt:i4>
      </vt:variant>
    </vt:vector>
  </HeadingPairs>
  <TitlesOfParts>
    <vt:vector size="24" baseType="lpstr">
      <vt:lpstr>Arial</vt:lpstr>
      <vt:lpstr>Calibri</vt:lpstr>
      <vt:lpstr>Achtergrond cover</vt:lpstr>
      <vt:lpstr>Achtergrond wit</vt:lpstr>
      <vt:lpstr>Achtergrond wit_watermerk</vt:lpstr>
      <vt:lpstr>Achtergrond groen_watermerk</vt:lpstr>
      <vt:lpstr>Achtergrond_halfgroen</vt:lpstr>
      <vt:lpstr>Achtergrond groen, watermerk + beeldmerk</vt:lpstr>
      <vt:lpstr>1_Achtergrond cover</vt:lpstr>
      <vt:lpstr>1_Achtergrond wit</vt:lpstr>
      <vt:lpstr>1_Achtergrond wit_watermerk</vt:lpstr>
      <vt:lpstr>1_Achtergrond groen_watermerk</vt:lpstr>
      <vt:lpstr>1_Achtergrond_halfgroen</vt:lpstr>
      <vt:lpstr>1_Achtergrond groen, watermerk + beeldmerk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CITAVERDE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Herman Janssen</dc:creator>
  <cp:lastModifiedBy>Herman Peeters</cp:lastModifiedBy>
  <cp:revision>32</cp:revision>
  <dcterms:created xsi:type="dcterms:W3CDTF">2019-08-27T09:01:41Z</dcterms:created>
  <dcterms:modified xsi:type="dcterms:W3CDTF">2021-01-15T13:06:17Z</dcterms:modified>
</cp:coreProperties>
</file>